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Montserrat" panose="00000500000000000000" pitchFamily="2" charset="0"/>
      <p:regular r:id="rId28"/>
      <p:bold r:id="rId29"/>
      <p:italic r:id="rId30"/>
      <p:boldItalic r:id="rId31"/>
    </p:embeddedFont>
    <p:embeddedFont>
      <p:font typeface="Montserrat Medium" panose="000006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08542F-DB8A-4105-8FC0-B2C4DE63EF55}">
  <a:tblStyle styleId="{3B08542F-DB8A-4105-8FC0-B2C4DE63EF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i ngo" userId="e7806737759cad1f" providerId="LiveId" clId="{B85ABBA9-8746-4769-A21C-CD0282FBD22C}"/>
    <pc:docChg chg="delSld modSld">
      <pc:chgData name="dai ngo" userId="e7806737759cad1f" providerId="LiveId" clId="{B85ABBA9-8746-4769-A21C-CD0282FBD22C}" dt="2026-02-10T06:14:34.005" v="21" actId="1036"/>
      <pc:docMkLst>
        <pc:docMk/>
      </pc:docMkLst>
      <pc:sldChg chg="del">
        <pc:chgData name="dai ngo" userId="e7806737759cad1f" providerId="LiveId" clId="{B85ABBA9-8746-4769-A21C-CD0282FBD22C}" dt="2026-02-10T06:11:19.820" v="0" actId="47"/>
        <pc:sldMkLst>
          <pc:docMk/>
          <pc:sldMk cId="0" sldId="274"/>
        </pc:sldMkLst>
      </pc:sldChg>
      <pc:sldChg chg="modSp mod">
        <pc:chgData name="dai ngo" userId="e7806737759cad1f" providerId="LiveId" clId="{B85ABBA9-8746-4769-A21C-CD0282FBD22C}" dt="2026-02-10T06:14:34.005" v="21" actId="1036"/>
        <pc:sldMkLst>
          <pc:docMk/>
          <pc:sldMk cId="0" sldId="276"/>
        </pc:sldMkLst>
        <pc:spChg chg="mod">
          <ac:chgData name="dai ngo" userId="e7806737759cad1f" providerId="LiveId" clId="{B85ABBA9-8746-4769-A21C-CD0282FBD22C}" dt="2026-02-10T06:14:34.005" v="21" actId="1036"/>
          <ac:spMkLst>
            <pc:docMk/>
            <pc:sldMk cId="0" sldId="276"/>
            <ac:spMk id="40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a4e7588e7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a4e7588e7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a4e7588e7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a4e7588e7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aa4e7588e7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aa4e7588e7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a4e7588e7_4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a4e7588e7_4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a35863d9f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a35863d9f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aa35863d9f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aa35863d9f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aa35863d9f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aa35863d9f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a35863d9f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a35863d9f_2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 strongly markets react to sudden shocks</a:t>
            </a:r>
            <a:br>
              <a:rPr lang="en-GB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 long uncertainty persists</a:t>
            </a:r>
            <a:br>
              <a:rPr lang="en-GB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whether sentiment contributes to volatility</a:t>
            </a:r>
            <a:br>
              <a:rPr lang="en-GB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differences between stocks' volatility patterns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a35863d9f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aa35863d9f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strongly markets react to sudden shocks</a:t>
            </a:r>
            <a:br>
              <a:rPr lang="en-GB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long uncertainty persists</a:t>
            </a:r>
            <a:br>
              <a:rPr lang="en-GB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whether sentiment contributes to volatility</a:t>
            </a:r>
            <a:br>
              <a:rPr lang="en-GB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differences between stocks' volatility patterns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a35863d9f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a35863d9f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aa35863d9f_2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aa35863d9f_2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aa35863d9f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aa35863d9f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a5bb37a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aa5bb37a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a5bb37a8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a5bb37a8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a5bb37a8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aa5bb37a8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a4e7588e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a4e7588e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Influence of Tweets on the Stock Market Price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By: Tan Dai Ngo, Naomi Phan, Dharnesh Somasundaram, Yashwanthkrishna Nagharaj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>
            <a:spLocks noGrp="1"/>
          </p:cNvSpPr>
          <p:nvPr>
            <p:ph type="title"/>
          </p:nvPr>
        </p:nvSpPr>
        <p:spPr>
          <a:xfrm>
            <a:off x="3246975" y="393750"/>
            <a:ext cx="1849500" cy="11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6"/>
          <p:cNvSpPr txBox="1">
            <a:spLocks noGrp="1"/>
          </p:cNvSpPr>
          <p:nvPr>
            <p:ph type="body" idx="1"/>
          </p:nvPr>
        </p:nvSpPr>
        <p:spPr>
          <a:xfrm>
            <a:off x="1475663" y="3372425"/>
            <a:ext cx="61425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GB" b="1" u="sng">
                <a:latin typeface="Arial"/>
                <a:ea typeface="Arial"/>
                <a:cs typeface="Arial"/>
                <a:sym typeface="Arial"/>
              </a:rPr>
              <a:t>Tweets per Stock and Influencer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Jim Cramer tweets the most across all stocks, while Elon Musk focuses almost entirely on TSLA; others show minimal activity.</a:t>
            </a:r>
            <a:endParaRPr sz="1200"/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663" y="276100"/>
            <a:ext cx="6192675" cy="30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>
            <a:spLocks noGrp="1"/>
          </p:cNvSpPr>
          <p:nvPr>
            <p:ph type="title"/>
          </p:nvPr>
        </p:nvSpPr>
        <p:spPr>
          <a:xfrm>
            <a:off x="406250" y="1467700"/>
            <a:ext cx="3306000" cy="9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MATCH (p:Person) - [post:POSTED] -&gt; (t:Tweet) - [m:MENTIONS] -&gt; (s:Stock)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RETURN p, post, t, m;</a:t>
            </a:r>
            <a:r>
              <a:rPr lang="en-GB" sz="2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27"/>
          <p:cNvSpPr txBox="1">
            <a:spLocks noGrp="1"/>
          </p:cNvSpPr>
          <p:nvPr>
            <p:ph type="body" idx="1"/>
          </p:nvPr>
        </p:nvSpPr>
        <p:spPr>
          <a:xfrm>
            <a:off x="95925" y="2442700"/>
            <a:ext cx="4402200" cy="19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Full Graph</a:t>
            </a:r>
            <a:endParaRPr b="1"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rgbClr val="C6EFCE"/>
              </a:buClr>
              <a:buSzPts val="1100"/>
              <a:buFont typeface="Arial"/>
              <a:buChar char="●"/>
            </a:pP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Red nodes:</a:t>
            </a: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 Influencers (Person)</a:t>
            </a:r>
            <a:endParaRPr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6EFCE"/>
              </a:buClr>
              <a:buSzPts val="1100"/>
              <a:buFont typeface="Arial"/>
              <a:buChar char="●"/>
            </a:pP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Purple nodes:</a:t>
            </a: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 Tweets</a:t>
            </a:r>
            <a:endParaRPr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6EFCE"/>
              </a:buClr>
              <a:buSzPts val="1100"/>
              <a:buFont typeface="Arial"/>
              <a:buChar char="●"/>
            </a:pP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Yellow nodes:</a:t>
            </a: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 Stocks</a:t>
            </a:r>
            <a:endParaRPr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6EFC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Shows </a:t>
            </a: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complete network</a:t>
            </a:r>
            <a:endParaRPr b="1"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C6EFC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Includes </a:t>
            </a: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POSTED</a:t>
            </a: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MENTIONS</a:t>
            </a: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 relationships</a:t>
            </a:r>
            <a:endParaRPr sz="1100"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325" y="181925"/>
            <a:ext cx="4681325" cy="423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530025" y="1424250"/>
            <a:ext cx="3849000" cy="12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MATCH (t:Tweet) - [m:MENTIONS] -&gt; (s:Stock)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WHERE t.retweet_count &gt; 500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RETURN t, m, s;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28"/>
          <p:cNvSpPr txBox="1">
            <a:spLocks noGrp="1"/>
          </p:cNvSpPr>
          <p:nvPr>
            <p:ph type="body" idx="1"/>
          </p:nvPr>
        </p:nvSpPr>
        <p:spPr>
          <a:xfrm>
            <a:off x="530025" y="2791675"/>
            <a:ext cx="3798900" cy="17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Retweet count</a:t>
            </a:r>
            <a:endParaRPr b="1"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Clr>
                <a:srgbClr val="C6EFC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Only </a:t>
            </a: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purple tweet nodes</a:t>
            </a: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&gt; 500 retweets</a:t>
            </a:r>
            <a:endParaRPr b="1"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C6EFC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Connected </a:t>
            </a: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yellow stock nodes</a:t>
            </a:r>
            <a:endParaRPr b="1"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C6EFC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Highlights </a:t>
            </a: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viral tweets</a:t>
            </a:r>
            <a:endParaRPr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300" y="152400"/>
            <a:ext cx="4456299" cy="426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>
            <a:spLocks noGrp="1"/>
          </p:cNvSpPr>
          <p:nvPr>
            <p:ph type="title"/>
          </p:nvPr>
        </p:nvSpPr>
        <p:spPr>
          <a:xfrm>
            <a:off x="773100" y="1500675"/>
            <a:ext cx="3798900" cy="1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  <a:t>MATCH (p:Person) - [post:POSTED] -&gt; (t:Tweet) - [m:MENTIONS] -&gt; (s:Stock)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  <a:t>WHERE t.retweet_count &gt; 500 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Montserrat Medium"/>
                <a:ea typeface="Montserrat Medium"/>
                <a:cs typeface="Montserrat Medium"/>
                <a:sym typeface="Montserrat Medium"/>
              </a:rPr>
              <a:t>RETURN p, post, t, m, s;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1"/>
          </p:nvPr>
        </p:nvSpPr>
        <p:spPr>
          <a:xfrm>
            <a:off x="177125" y="2442600"/>
            <a:ext cx="38964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Person Retweet Count</a:t>
            </a:r>
            <a:endParaRPr b="1"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C6EFCE"/>
              </a:buClr>
              <a:buSzPts val="1300"/>
              <a:buFont typeface="Arial"/>
              <a:buChar char="●"/>
            </a:pP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Red influencer nodes</a:t>
            </a: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 responsible for high-retweet tweets</a:t>
            </a:r>
            <a:endParaRPr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C6EFCE"/>
              </a:buClr>
              <a:buSzPts val="1300"/>
              <a:buFont typeface="Arial"/>
              <a:buChar char="●"/>
            </a:pP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Purple tweets</a:t>
            </a: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 with &gt; 500 retweets</a:t>
            </a:r>
            <a:endParaRPr>
              <a:solidFill>
                <a:srgbClr val="C6EFC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C6EFCE"/>
              </a:buClr>
              <a:buSzPts val="1300"/>
              <a:buFont typeface="Arial"/>
              <a:buChar char="●"/>
            </a:pPr>
            <a:r>
              <a:rPr lang="en-GB" b="1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Yellow stocks</a:t>
            </a:r>
            <a:r>
              <a:rPr lang="en-GB">
                <a:solidFill>
                  <a:srgbClr val="C6EFCE"/>
                </a:solidFill>
                <a:latin typeface="Arial"/>
                <a:ea typeface="Arial"/>
                <a:cs typeface="Arial"/>
                <a:sym typeface="Arial"/>
              </a:rPr>
              <a:t> mentioned in those viral posts</a:t>
            </a:r>
            <a:endParaRPr>
              <a:solidFill>
                <a:srgbClr val="C6EFC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000" y="152400"/>
            <a:ext cx="4246600" cy="44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Analysis Methodology</a:t>
            </a:r>
            <a:endParaRPr b="1"/>
          </a:p>
        </p:txBody>
      </p:sp>
      <p:sp>
        <p:nvSpPr>
          <p:cNvPr id="316" name="Google Shape;316;p30"/>
          <p:cNvSpPr txBox="1">
            <a:spLocks noGrp="1"/>
          </p:cNvSpPr>
          <p:nvPr>
            <p:ph type="body" idx="1"/>
          </p:nvPr>
        </p:nvSpPr>
        <p:spPr>
          <a:xfrm>
            <a:off x="369575" y="1826517"/>
            <a:ext cx="1075500" cy="415500"/>
          </a:xfrm>
          <a:prstGeom prst="rect">
            <a:avLst/>
          </a:prstGeom>
          <a:solidFill>
            <a:srgbClr val="C6EFCE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Tweets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0"/>
          <p:cNvSpPr txBox="1">
            <a:spLocks noGrp="1"/>
          </p:cNvSpPr>
          <p:nvPr>
            <p:ph type="body" idx="1"/>
          </p:nvPr>
        </p:nvSpPr>
        <p:spPr>
          <a:xfrm>
            <a:off x="1894275" y="3907967"/>
            <a:ext cx="2105700" cy="415500"/>
          </a:xfrm>
          <a:prstGeom prst="rect">
            <a:avLst/>
          </a:prstGeom>
          <a:solidFill>
            <a:srgbClr val="C6EFCE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Price Change (%)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0"/>
          <p:cNvSpPr txBox="1">
            <a:spLocks noGrp="1"/>
          </p:cNvSpPr>
          <p:nvPr>
            <p:ph type="body" idx="1"/>
          </p:nvPr>
        </p:nvSpPr>
        <p:spPr>
          <a:xfrm>
            <a:off x="2104125" y="1826525"/>
            <a:ext cx="1686000" cy="4155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FinTwitBERT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0"/>
          <p:cNvSpPr txBox="1">
            <a:spLocks noGrp="1"/>
          </p:cNvSpPr>
          <p:nvPr>
            <p:ph type="body" idx="1"/>
          </p:nvPr>
        </p:nvSpPr>
        <p:spPr>
          <a:xfrm>
            <a:off x="4658913" y="2921067"/>
            <a:ext cx="1469700" cy="681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Stationary Test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30"/>
          <p:cNvSpPr txBox="1">
            <a:spLocks noGrp="1"/>
          </p:cNvSpPr>
          <p:nvPr>
            <p:ph type="body" idx="1"/>
          </p:nvPr>
        </p:nvSpPr>
        <p:spPr>
          <a:xfrm>
            <a:off x="6817125" y="2921367"/>
            <a:ext cx="1949100" cy="681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Granger Causality Test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30"/>
          <p:cNvSpPr txBox="1">
            <a:spLocks noGrp="1"/>
          </p:cNvSpPr>
          <p:nvPr>
            <p:ph type="body" idx="1"/>
          </p:nvPr>
        </p:nvSpPr>
        <p:spPr>
          <a:xfrm>
            <a:off x="4658775" y="4076467"/>
            <a:ext cx="1949100" cy="4155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GARCH Model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30"/>
          <p:cNvSpPr txBox="1">
            <a:spLocks noGrp="1"/>
          </p:cNvSpPr>
          <p:nvPr>
            <p:ph type="body" idx="1"/>
          </p:nvPr>
        </p:nvSpPr>
        <p:spPr>
          <a:xfrm>
            <a:off x="4658775" y="2102917"/>
            <a:ext cx="1949100" cy="4155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Correlation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30"/>
          <p:cNvSpPr txBox="1">
            <a:spLocks noGrp="1"/>
          </p:cNvSpPr>
          <p:nvPr>
            <p:ph type="body" idx="1"/>
          </p:nvPr>
        </p:nvSpPr>
        <p:spPr>
          <a:xfrm>
            <a:off x="1923825" y="3053817"/>
            <a:ext cx="2046600" cy="415500"/>
          </a:xfrm>
          <a:prstGeom prst="rect">
            <a:avLst/>
          </a:prstGeom>
          <a:solidFill>
            <a:srgbClr val="C6EFCE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Sentiment Score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4" name="Google Shape;324;p30"/>
          <p:cNvCxnSpPr>
            <a:stCxn id="316" idx="3"/>
            <a:endCxn id="318" idx="1"/>
          </p:cNvCxnSpPr>
          <p:nvPr/>
        </p:nvCxnSpPr>
        <p:spPr>
          <a:xfrm>
            <a:off x="1445075" y="2034267"/>
            <a:ext cx="659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5" name="Google Shape;325;p30"/>
          <p:cNvCxnSpPr>
            <a:stCxn id="318" idx="2"/>
            <a:endCxn id="323" idx="0"/>
          </p:cNvCxnSpPr>
          <p:nvPr/>
        </p:nvCxnSpPr>
        <p:spPr>
          <a:xfrm>
            <a:off x="2947125" y="2242025"/>
            <a:ext cx="0" cy="8118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6" name="Google Shape;326;p30"/>
          <p:cNvCxnSpPr>
            <a:stCxn id="323" idx="3"/>
            <a:endCxn id="322" idx="1"/>
          </p:cNvCxnSpPr>
          <p:nvPr/>
        </p:nvCxnSpPr>
        <p:spPr>
          <a:xfrm rot="10800000" flipH="1">
            <a:off x="3970425" y="2310567"/>
            <a:ext cx="688500" cy="9510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7" name="Google Shape;327;p30"/>
          <p:cNvCxnSpPr>
            <a:stCxn id="317" idx="3"/>
            <a:endCxn id="322" idx="1"/>
          </p:cNvCxnSpPr>
          <p:nvPr/>
        </p:nvCxnSpPr>
        <p:spPr>
          <a:xfrm rot="10800000" flipH="1">
            <a:off x="3999975" y="2310617"/>
            <a:ext cx="658800" cy="18051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8" name="Google Shape;328;p30"/>
          <p:cNvCxnSpPr>
            <a:stCxn id="323" idx="3"/>
            <a:endCxn id="319" idx="1"/>
          </p:cNvCxnSpPr>
          <p:nvPr/>
        </p:nvCxnSpPr>
        <p:spPr>
          <a:xfrm>
            <a:off x="3970425" y="3261567"/>
            <a:ext cx="688500" cy="6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9" name="Google Shape;329;p30"/>
          <p:cNvCxnSpPr>
            <a:stCxn id="317" idx="3"/>
            <a:endCxn id="319" idx="1"/>
          </p:cNvCxnSpPr>
          <p:nvPr/>
        </p:nvCxnSpPr>
        <p:spPr>
          <a:xfrm rot="10800000" flipH="1">
            <a:off x="3999975" y="3261617"/>
            <a:ext cx="658800" cy="8541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0" name="Google Shape;330;p30"/>
          <p:cNvCxnSpPr>
            <a:stCxn id="319" idx="3"/>
            <a:endCxn id="320" idx="1"/>
          </p:cNvCxnSpPr>
          <p:nvPr/>
        </p:nvCxnSpPr>
        <p:spPr>
          <a:xfrm>
            <a:off x="6128613" y="3261567"/>
            <a:ext cx="688500" cy="6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30"/>
          <p:cNvCxnSpPr>
            <a:stCxn id="323" idx="3"/>
            <a:endCxn id="321" idx="1"/>
          </p:cNvCxnSpPr>
          <p:nvPr/>
        </p:nvCxnSpPr>
        <p:spPr>
          <a:xfrm>
            <a:off x="3970425" y="3261567"/>
            <a:ext cx="688500" cy="10227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2" name="Google Shape;332;p30"/>
          <p:cNvCxnSpPr>
            <a:stCxn id="317" idx="3"/>
            <a:endCxn id="321" idx="1"/>
          </p:cNvCxnSpPr>
          <p:nvPr/>
        </p:nvCxnSpPr>
        <p:spPr>
          <a:xfrm>
            <a:off x="3999975" y="4115717"/>
            <a:ext cx="658800" cy="168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" name="Google Shape;333;p30"/>
          <p:cNvSpPr txBox="1">
            <a:spLocks noGrp="1"/>
          </p:cNvSpPr>
          <p:nvPr>
            <p:ph type="body" idx="1"/>
          </p:nvPr>
        </p:nvSpPr>
        <p:spPr>
          <a:xfrm>
            <a:off x="369575" y="3775217"/>
            <a:ext cx="1075500" cy="681000"/>
          </a:xfrm>
          <a:prstGeom prst="rect">
            <a:avLst/>
          </a:prstGeom>
          <a:solidFill>
            <a:srgbClr val="C6EFCE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Daily Price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4" name="Google Shape;334;p30"/>
          <p:cNvCxnSpPr>
            <a:stCxn id="333" idx="3"/>
            <a:endCxn id="317" idx="1"/>
          </p:cNvCxnSpPr>
          <p:nvPr/>
        </p:nvCxnSpPr>
        <p:spPr>
          <a:xfrm>
            <a:off x="1445075" y="4115717"/>
            <a:ext cx="4491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>
            <a:spLocks noGrp="1"/>
          </p:cNvSpPr>
          <p:nvPr>
            <p:ph type="title"/>
          </p:nvPr>
        </p:nvSpPr>
        <p:spPr>
          <a:xfrm>
            <a:off x="2589225" y="524104"/>
            <a:ext cx="61524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dk1"/>
                </a:solidFill>
              </a:rPr>
              <a:t>Tweets Sentiment and Stock Price Change Correlation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40" name="Google Shape;340;p31"/>
          <p:cNvGraphicFramePr/>
          <p:nvPr/>
        </p:nvGraphicFramePr>
        <p:xfrm>
          <a:off x="2589225" y="10118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{3B08542F-DB8A-4105-8FC0-B2C4DE63EF55}</a:tableStyleId>
              </a:tblPr>
              <a:tblGrid>
                <a:gridCol w="87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8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8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8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8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3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Ticker</a:t>
                      </a:r>
                      <a:endParaRPr sz="1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lag_0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lag_1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lag_2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lag_3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lag_4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lag_5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AAPL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-0.03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0.05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0.07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AMZN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-0.02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0.02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0.02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0.04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AVGO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0.07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-0.07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0.03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-0.02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-0.04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0.00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GOOG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0.07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-0.02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0.00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-0.09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0.08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0.11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0.00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0.00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0.06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MSFT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0.03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0.02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0.00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0.06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0.07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NVDA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0.03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0.05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0.02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0.05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TSLA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0.05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0.06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0.00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-0.02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0.00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5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TSM</a:t>
                      </a:r>
                      <a:endParaRPr sz="15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-0.02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0.01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-0.03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-0.02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-0.05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0.05</a:t>
                      </a:r>
                      <a:endParaRPr sz="13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36000" marB="360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41" name="Google Shape;341;p31"/>
          <p:cNvSpPr txBox="1"/>
          <p:nvPr/>
        </p:nvSpPr>
        <p:spPr>
          <a:xfrm>
            <a:off x="229440" y="2226104"/>
            <a:ext cx="2106300" cy="116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Overall, the market tend to react in the </a:t>
            </a:r>
            <a:r>
              <a:rPr lang="en-GB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same day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229440" y="3625004"/>
            <a:ext cx="2106300" cy="1169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META</a:t>
            </a:r>
            <a:r>
              <a:rPr lang="en-GB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has the highest correlation with tweet sentiment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/>
          <p:nvPr/>
        </p:nvSpPr>
        <p:spPr>
          <a:xfrm>
            <a:off x="-534175" y="4462500"/>
            <a:ext cx="10182300" cy="68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Granger Causality Test</a:t>
            </a:r>
            <a:endParaRPr b="1"/>
          </a:p>
        </p:txBody>
      </p:sp>
      <p:sp>
        <p:nvSpPr>
          <p:cNvPr id="349" name="Google Shape;349;p32"/>
          <p:cNvSpPr txBox="1">
            <a:spLocks noGrp="1"/>
          </p:cNvSpPr>
          <p:nvPr>
            <p:ph type="body" idx="1"/>
          </p:nvPr>
        </p:nvSpPr>
        <p:spPr>
          <a:xfrm>
            <a:off x="850571" y="2423576"/>
            <a:ext cx="2046600" cy="415500"/>
          </a:xfrm>
          <a:prstGeom prst="rect">
            <a:avLst/>
          </a:prstGeom>
          <a:solidFill>
            <a:srgbClr val="C6EFCE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Price Change (%)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32"/>
          <p:cNvSpPr txBox="1">
            <a:spLocks noGrp="1"/>
          </p:cNvSpPr>
          <p:nvPr>
            <p:ph type="body" idx="1"/>
          </p:nvPr>
        </p:nvSpPr>
        <p:spPr>
          <a:xfrm>
            <a:off x="3733229" y="1928327"/>
            <a:ext cx="1469700" cy="681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Stationary Test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32"/>
          <p:cNvSpPr txBox="1">
            <a:spLocks noGrp="1"/>
          </p:cNvSpPr>
          <p:nvPr>
            <p:ph type="body" idx="1"/>
          </p:nvPr>
        </p:nvSpPr>
        <p:spPr>
          <a:xfrm>
            <a:off x="5743871" y="1928626"/>
            <a:ext cx="2468700" cy="681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Granger Causality Test (lag = 1 - 5)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2"/>
          <p:cNvSpPr txBox="1">
            <a:spLocks noGrp="1"/>
          </p:cNvSpPr>
          <p:nvPr>
            <p:ph type="body" idx="1"/>
          </p:nvPr>
        </p:nvSpPr>
        <p:spPr>
          <a:xfrm>
            <a:off x="850571" y="1571352"/>
            <a:ext cx="2046600" cy="415500"/>
          </a:xfrm>
          <a:prstGeom prst="rect">
            <a:avLst/>
          </a:prstGeom>
          <a:solidFill>
            <a:srgbClr val="C6EFCE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Sentiment Score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3" name="Google Shape;353;p32"/>
          <p:cNvCxnSpPr>
            <a:stCxn id="352" idx="3"/>
            <a:endCxn id="350" idx="1"/>
          </p:cNvCxnSpPr>
          <p:nvPr/>
        </p:nvCxnSpPr>
        <p:spPr>
          <a:xfrm>
            <a:off x="2897171" y="1779102"/>
            <a:ext cx="836100" cy="4896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4" name="Google Shape;354;p32"/>
          <p:cNvCxnSpPr>
            <a:stCxn id="349" idx="3"/>
            <a:endCxn id="350" idx="1"/>
          </p:cNvCxnSpPr>
          <p:nvPr/>
        </p:nvCxnSpPr>
        <p:spPr>
          <a:xfrm rot="10800000" flipH="1">
            <a:off x="2897171" y="2268926"/>
            <a:ext cx="836100" cy="3624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2"/>
          <p:cNvCxnSpPr>
            <a:stCxn id="350" idx="3"/>
            <a:endCxn id="351" idx="1"/>
          </p:cNvCxnSpPr>
          <p:nvPr/>
        </p:nvCxnSpPr>
        <p:spPr>
          <a:xfrm>
            <a:off x="5202929" y="2268827"/>
            <a:ext cx="540900" cy="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32"/>
          <p:cNvSpPr txBox="1">
            <a:spLocks noGrp="1"/>
          </p:cNvSpPr>
          <p:nvPr>
            <p:ph type="body" idx="1"/>
          </p:nvPr>
        </p:nvSpPr>
        <p:spPr>
          <a:xfrm>
            <a:off x="1297500" y="876492"/>
            <a:ext cx="72585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rgbClr val="FFFF00"/>
                </a:solidFill>
              </a:rPr>
              <a:t>Is tweet sentiment a helpful variable in predicting stock price change?</a:t>
            </a:r>
            <a:endParaRPr sz="1700">
              <a:solidFill>
                <a:srgbClr val="FFFF00"/>
              </a:solidFill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382825" y="2993950"/>
            <a:ext cx="8170500" cy="1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Null Hypothesis (H0):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Adding Sentiment Score </a:t>
            </a:r>
            <a:r>
              <a:rPr lang="en-GB" sz="1600" b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does not improve prediction accuracy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of Stock Price Changes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Alternative Hypothesis (H1):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Adding Sentiment Score</a:t>
            </a:r>
            <a:r>
              <a:rPr lang="en-GB" sz="1600" b="1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 improves prediction accuracy </a:t>
            </a: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of Stock Price Changes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-15025" y="458237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Result: </a:t>
            </a:r>
            <a:r>
              <a:rPr lang="en-GB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Fail to reject the null hypothesis at all lags for all stocks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GARCH Model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(Generalized Autoregressive Conditional Heteroskedasticity Model)</a:t>
            </a:r>
            <a:endParaRPr sz="1500"/>
          </a:p>
        </p:txBody>
      </p:sp>
      <p:sp>
        <p:nvSpPr>
          <p:cNvPr id="364" name="Google Shape;364;p33"/>
          <p:cNvSpPr txBox="1">
            <a:spLocks noGrp="1"/>
          </p:cNvSpPr>
          <p:nvPr>
            <p:ph type="body" idx="1"/>
          </p:nvPr>
        </p:nvSpPr>
        <p:spPr>
          <a:xfrm>
            <a:off x="582261" y="2597977"/>
            <a:ext cx="2046600" cy="415500"/>
          </a:xfrm>
          <a:prstGeom prst="rect">
            <a:avLst/>
          </a:prstGeom>
          <a:solidFill>
            <a:srgbClr val="C6EFCE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Price Change (%)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33"/>
          <p:cNvSpPr txBox="1">
            <a:spLocks noGrp="1"/>
          </p:cNvSpPr>
          <p:nvPr>
            <p:ph type="body" idx="1"/>
          </p:nvPr>
        </p:nvSpPr>
        <p:spPr>
          <a:xfrm>
            <a:off x="3464919" y="2102728"/>
            <a:ext cx="1469700" cy="6810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GARCH Model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3"/>
          <p:cNvSpPr txBox="1">
            <a:spLocks noGrp="1"/>
          </p:cNvSpPr>
          <p:nvPr>
            <p:ph type="body" idx="1"/>
          </p:nvPr>
        </p:nvSpPr>
        <p:spPr>
          <a:xfrm>
            <a:off x="5475515" y="1692089"/>
            <a:ext cx="3059100" cy="415500"/>
          </a:xfrm>
          <a:prstGeom prst="rect">
            <a:avLst/>
          </a:prstGeom>
          <a:solidFill>
            <a:srgbClr val="C6EFCE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Omega: baseline volatility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1"/>
          </p:nvPr>
        </p:nvSpPr>
        <p:spPr>
          <a:xfrm>
            <a:off x="582261" y="1745753"/>
            <a:ext cx="2046600" cy="415500"/>
          </a:xfrm>
          <a:prstGeom prst="rect">
            <a:avLst/>
          </a:prstGeom>
          <a:solidFill>
            <a:srgbClr val="C6EFCE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Sentiment Score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68" name="Google Shape;368;p33"/>
          <p:cNvCxnSpPr>
            <a:stCxn id="367" idx="3"/>
            <a:endCxn id="365" idx="1"/>
          </p:cNvCxnSpPr>
          <p:nvPr/>
        </p:nvCxnSpPr>
        <p:spPr>
          <a:xfrm>
            <a:off x="2628861" y="1953503"/>
            <a:ext cx="836100" cy="4896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69" name="Google Shape;369;p33"/>
          <p:cNvCxnSpPr>
            <a:stCxn id="364" idx="3"/>
            <a:endCxn id="365" idx="1"/>
          </p:cNvCxnSpPr>
          <p:nvPr/>
        </p:nvCxnSpPr>
        <p:spPr>
          <a:xfrm rot="10800000" flipH="1">
            <a:off x="2628861" y="2443327"/>
            <a:ext cx="836100" cy="3624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33"/>
          <p:cNvCxnSpPr>
            <a:stCxn id="365" idx="3"/>
            <a:endCxn id="366" idx="1"/>
          </p:cNvCxnSpPr>
          <p:nvPr/>
        </p:nvCxnSpPr>
        <p:spPr>
          <a:xfrm rot="10800000" flipH="1">
            <a:off x="4934619" y="1899928"/>
            <a:ext cx="540900" cy="54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33"/>
          <p:cNvSpPr txBox="1">
            <a:spLocks noGrp="1"/>
          </p:cNvSpPr>
          <p:nvPr>
            <p:ph type="body" idx="1"/>
          </p:nvPr>
        </p:nvSpPr>
        <p:spPr>
          <a:xfrm>
            <a:off x="1324331" y="1091139"/>
            <a:ext cx="72585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solidFill>
                  <a:srgbClr val="FFFF00"/>
                </a:solidFill>
              </a:rPr>
              <a:t>Does daily tweet  sentiment affect stock volatility?</a:t>
            </a:r>
            <a:endParaRPr sz="1700">
              <a:solidFill>
                <a:srgbClr val="FFFF00"/>
              </a:solidFill>
            </a:endParaRPr>
          </a:p>
        </p:txBody>
      </p:sp>
      <p:sp>
        <p:nvSpPr>
          <p:cNvPr id="372" name="Google Shape;372;p33"/>
          <p:cNvSpPr txBox="1"/>
          <p:nvPr/>
        </p:nvSpPr>
        <p:spPr>
          <a:xfrm>
            <a:off x="807375" y="3356300"/>
            <a:ext cx="7834800" cy="12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strongly markets react to sudden shocks?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long uncertainty persists?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Whether sentiment contributes to volatility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Differences between stocks’ volatility patterns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33"/>
          <p:cNvSpPr txBox="1">
            <a:spLocks noGrp="1"/>
          </p:cNvSpPr>
          <p:nvPr>
            <p:ph type="body" idx="1"/>
          </p:nvPr>
        </p:nvSpPr>
        <p:spPr>
          <a:xfrm>
            <a:off x="5475515" y="2234796"/>
            <a:ext cx="3059100" cy="415500"/>
          </a:xfrm>
          <a:prstGeom prst="rect">
            <a:avLst/>
          </a:prstGeom>
          <a:solidFill>
            <a:srgbClr val="C6EFCE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Alpha: Shock impact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4" name="Google Shape;374;p33"/>
          <p:cNvCxnSpPr>
            <a:stCxn id="365" idx="3"/>
            <a:endCxn id="373" idx="1"/>
          </p:cNvCxnSpPr>
          <p:nvPr/>
        </p:nvCxnSpPr>
        <p:spPr>
          <a:xfrm rot="10800000" flipH="1">
            <a:off x="4934619" y="2442628"/>
            <a:ext cx="5409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5" name="Google Shape;375;p33"/>
          <p:cNvSpPr txBox="1">
            <a:spLocks noGrp="1"/>
          </p:cNvSpPr>
          <p:nvPr>
            <p:ph type="body" idx="1"/>
          </p:nvPr>
        </p:nvSpPr>
        <p:spPr>
          <a:xfrm>
            <a:off x="5475515" y="2777502"/>
            <a:ext cx="3059100" cy="415500"/>
          </a:xfrm>
          <a:prstGeom prst="rect">
            <a:avLst/>
          </a:prstGeom>
          <a:solidFill>
            <a:srgbClr val="C6EFCE"/>
          </a:solidFill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Beta: Volatility persistence</a:t>
            </a: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6" name="Google Shape;376;p33"/>
          <p:cNvCxnSpPr>
            <a:stCxn id="365" idx="3"/>
            <a:endCxn id="375" idx="1"/>
          </p:cNvCxnSpPr>
          <p:nvPr/>
        </p:nvCxnSpPr>
        <p:spPr>
          <a:xfrm>
            <a:off x="4934619" y="2443228"/>
            <a:ext cx="540900" cy="5421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>
            <a:spLocks noGrp="1"/>
          </p:cNvSpPr>
          <p:nvPr>
            <p:ph type="title"/>
          </p:nvPr>
        </p:nvSpPr>
        <p:spPr>
          <a:xfrm>
            <a:off x="1137585" y="442550"/>
            <a:ext cx="7038900" cy="914100"/>
          </a:xfrm>
          <a:prstGeom prst="rect">
            <a:avLst/>
          </a:prstGeom>
        </p:spPr>
        <p:txBody>
          <a:bodyPr spcFirstLastPara="1" wrap="square" lIns="36000" tIns="72000" rIns="36000" bIns="72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GARCH Model Result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82" name="Google Shape;382;p34"/>
          <p:cNvGraphicFramePr/>
          <p:nvPr/>
        </p:nvGraphicFramePr>
        <p:xfrm>
          <a:off x="181225" y="13566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{3B08542F-DB8A-4105-8FC0-B2C4DE63EF55}</a:tableStyleId>
              </a:tblPr>
              <a:tblGrid>
                <a:gridCol w="95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99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omega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alpha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beta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interpretation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AAPL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Mostly stable during 2024-25</a:t>
                      </a:r>
                      <a:endParaRPr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AMZN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1.59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0.59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AMZN reacts to news strongly, but quickly calms down afterwards</a:t>
                      </a:r>
                      <a:endParaRPr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AVGO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0.59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High volatility stock</a:t>
                      </a:r>
                      <a:endParaRPr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GOOG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0.17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2.21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Mostly stable during 2024-25</a:t>
                      </a:r>
                      <a:endParaRPr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META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0.7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High volatility stock</a:t>
                      </a:r>
                      <a:endParaRPr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MSFT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0.89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High volatility stock</a:t>
                      </a:r>
                      <a:endParaRPr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NVDA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0.31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0.91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Most volatile</a:t>
                      </a:r>
                      <a:endParaRPr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TSLA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0.96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Most volatile</a:t>
                      </a:r>
                      <a:endParaRPr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TSM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4.18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36000" marR="36000" marT="72000" marB="720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Mostly stable during 2024-25</a:t>
                      </a:r>
                      <a:endParaRPr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36000" marR="36000" marT="72000" marB="720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Analysis Challenges</a:t>
            </a:r>
            <a:endParaRPr b="1"/>
          </a:p>
        </p:txBody>
      </p:sp>
      <p:sp>
        <p:nvSpPr>
          <p:cNvPr id="394" name="Google Shape;394;p36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FFFF"/>
              </a:solidFill>
            </a:endParaRPr>
          </a:p>
        </p:txBody>
      </p:sp>
      <p:sp>
        <p:nvSpPr>
          <p:cNvPr id="395" name="Google Shape;395;p36"/>
          <p:cNvSpPr txBox="1">
            <a:spLocks noGrp="1"/>
          </p:cNvSpPr>
          <p:nvPr>
            <p:ph type="body" idx="1"/>
          </p:nvPr>
        </p:nvSpPr>
        <p:spPr>
          <a:xfrm>
            <a:off x="2030400" y="1743644"/>
            <a:ext cx="5877300" cy="808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Small data size, short time frame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FFFF"/>
              </a:solidFill>
            </a:endParaRPr>
          </a:p>
        </p:txBody>
      </p:sp>
      <p:sp>
        <p:nvSpPr>
          <p:cNvPr id="397" name="Google Shape;397;p36"/>
          <p:cNvSpPr txBox="1">
            <a:spLocks noGrp="1"/>
          </p:cNvSpPr>
          <p:nvPr>
            <p:ph type="body" idx="1"/>
          </p:nvPr>
        </p:nvSpPr>
        <p:spPr>
          <a:xfrm>
            <a:off x="2030400" y="2658481"/>
            <a:ext cx="5877300" cy="808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Data manipulation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98" name="Google Shape;398;p36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2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36"/>
          <p:cNvSpPr txBox="1">
            <a:spLocks noGrp="1"/>
          </p:cNvSpPr>
          <p:nvPr>
            <p:ph type="body" idx="1"/>
          </p:nvPr>
        </p:nvSpPr>
        <p:spPr>
          <a:xfrm>
            <a:off x="2030400" y="3573344"/>
            <a:ext cx="5877300" cy="808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Montserrat Medium"/>
                <a:ea typeface="Montserrat Medium"/>
                <a:cs typeface="Montserrat Medium"/>
                <a:sym typeface="Montserrat Medium"/>
              </a:rPr>
              <a:t>Statistical/Assumption testings</a:t>
            </a:r>
            <a:endParaRPr sz="18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Sources of Our Data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0" y="1567550"/>
            <a:ext cx="4572000" cy="3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 b="1" u="sng">
                <a:latin typeface="Times New Roman"/>
                <a:ea typeface="Times New Roman"/>
                <a:cs typeface="Times New Roman"/>
                <a:sym typeface="Times New Roman"/>
              </a:rPr>
              <a:t>Tweets: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X (https://api.x.com/2)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2024/01/01 - 2025/11/20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GB" sz="2400" b="1" u="sng">
                <a:latin typeface="Times New Roman"/>
                <a:ea typeface="Times New Roman"/>
                <a:cs typeface="Times New Roman"/>
                <a:sym typeface="Times New Roman"/>
              </a:rPr>
              <a:t>Influencers: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"elonmusk", "realDonaldTrump", "CathieDWood", "jimcramer", "michaeljburry", "RayDalio"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18"/>
          <p:cNvSpPr txBox="1">
            <a:spLocks noGrp="1"/>
          </p:cNvSpPr>
          <p:nvPr>
            <p:ph type="body" idx="1"/>
          </p:nvPr>
        </p:nvSpPr>
        <p:spPr>
          <a:xfrm>
            <a:off x="4686750" y="1719950"/>
            <a:ext cx="4457100" cy="31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-"/>
            </a:pPr>
            <a:r>
              <a:rPr lang="en-GB" sz="2400" b="1" u="sng">
                <a:latin typeface="Times New Roman"/>
                <a:ea typeface="Times New Roman"/>
                <a:cs typeface="Times New Roman"/>
                <a:sym typeface="Times New Roman"/>
              </a:rPr>
              <a:t>Stock Prices: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Yahoo Finance (python library: yfinance)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-"/>
            </a:pPr>
            <a:r>
              <a:rPr lang="en-GB" sz="2400" b="1" u="sng">
                <a:latin typeface="Times New Roman"/>
                <a:ea typeface="Times New Roman"/>
                <a:cs typeface="Times New Roman"/>
                <a:sym typeface="Times New Roman"/>
              </a:rPr>
              <a:t>Top 10 Tech Stocks: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NVIDIA, Apple, Microsoft, Alphabet, Amazon, Broadcom, Meta Platforms, Taiwan Semiconductor, Tesla, Tencent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7"/>
          <p:cNvSpPr/>
          <p:nvPr/>
        </p:nvSpPr>
        <p:spPr>
          <a:xfrm>
            <a:off x="1318800" y="823350"/>
            <a:ext cx="6506400" cy="3496800"/>
          </a:xfrm>
          <a:prstGeom prst="roundRect">
            <a:avLst>
              <a:gd name="adj" fmla="val 6447"/>
            </a:avLst>
          </a:prstGeom>
          <a:solidFill>
            <a:srgbClr val="C6EFCE">
              <a:alpha val="88240"/>
            </a:srgbClr>
          </a:solidFill>
          <a:ln w="9525" cap="flat" cmpd="sng">
            <a:solidFill>
              <a:srgbClr val="C6EF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0000" tIns="91425" rIns="180000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Montserrat Medium"/>
                <a:ea typeface="Montserrat Medium"/>
                <a:cs typeface="Montserrat Medium"/>
                <a:sym typeface="Montserrat Medium"/>
              </a:rPr>
              <a:t>Though weet sentiment shows </a:t>
            </a:r>
            <a:r>
              <a:rPr lang="en-GB" sz="2200" b="1">
                <a:latin typeface="Montserrat"/>
                <a:ea typeface="Montserrat"/>
                <a:cs typeface="Montserrat"/>
                <a:sym typeface="Montserrat"/>
              </a:rPr>
              <a:t>meaningful correlations</a:t>
            </a:r>
            <a:r>
              <a:rPr lang="en-GB" sz="2200">
                <a:latin typeface="Montserrat Medium"/>
                <a:ea typeface="Montserrat Medium"/>
                <a:cs typeface="Montserrat Medium"/>
                <a:sym typeface="Montserrat Medium"/>
              </a:rPr>
              <a:t> with short-term returns, but it is </a:t>
            </a:r>
            <a:r>
              <a:rPr lang="en-GB" sz="2200" b="1">
                <a:latin typeface="Montserrat"/>
                <a:ea typeface="Montserrat"/>
                <a:cs typeface="Montserrat"/>
                <a:sym typeface="Montserrat"/>
              </a:rPr>
              <a:t>not a reliable standalone predictor</a:t>
            </a:r>
            <a:r>
              <a:rPr lang="en-GB" sz="2200">
                <a:latin typeface="Montserrat Medium"/>
                <a:ea typeface="Montserrat Medium"/>
                <a:cs typeface="Montserrat Medium"/>
                <a:sym typeface="Montserrat Medium"/>
              </a:rPr>
              <a:t>. Sentiment plays a more important role in </a:t>
            </a:r>
            <a:r>
              <a:rPr lang="en-GB" sz="2200" b="1">
                <a:latin typeface="Montserrat"/>
                <a:ea typeface="Montserrat"/>
                <a:cs typeface="Montserrat"/>
                <a:sym typeface="Montserrat"/>
              </a:rPr>
              <a:t>explaining market volatility than returns</a:t>
            </a:r>
            <a:r>
              <a:rPr lang="en-GB" sz="22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2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477397" y="777147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0" b="1"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000"/>
          </a:p>
        </p:txBody>
      </p:sp>
      <p:sp>
        <p:nvSpPr>
          <p:cNvPr id="406" name="Google Shape;406;p37"/>
          <p:cNvSpPr txBox="1"/>
          <p:nvPr/>
        </p:nvSpPr>
        <p:spPr>
          <a:xfrm rot="10800000">
            <a:off x="5111123" y="2807225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0" b="1" dirty="0"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>
            <a:spLocks noGrp="1"/>
          </p:cNvSpPr>
          <p:nvPr>
            <p:ph type="title"/>
          </p:nvPr>
        </p:nvSpPr>
        <p:spPr>
          <a:xfrm>
            <a:off x="439550" y="2750950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attention!</a:t>
            </a:r>
            <a:endParaRPr/>
          </a:p>
        </p:txBody>
      </p:sp>
      <p:grpSp>
        <p:nvGrpSpPr>
          <p:cNvPr id="412" name="Google Shape;412;p38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13" name="Google Shape;413;p3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1" name="Google Shape;421;p38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8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8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24" name="Google Shape;424;p3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8" name="Google Shape;428;p38" descr="offset_comp_342327_edited.jpg"/>
          <p:cNvPicPr preferRelativeResize="0"/>
          <p:nvPr/>
        </p:nvPicPr>
        <p:blipFill rotWithShape="1">
          <a:blip r:embed="rId4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8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0" name="Google Shape;430;p38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31" name="Google Shape;431;p3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5" name="Google Shape;435;p38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36" name="Google Shape;436;p38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38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38" name="Google Shape;438;p3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43" name="Google Shape;443;p3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3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45" name="Google Shape;445;p3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47" name="Google Shape;447;p38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48" name="Google Shape;448;p38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49" name="Google Shape;449;p3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7" name="Google Shape;457;p38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Data Collection Challenges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title"/>
          </p:nvPr>
        </p:nvSpPr>
        <p:spPr>
          <a:xfrm>
            <a:off x="0" y="1564795"/>
            <a:ext cx="4498200" cy="25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b="1"/>
              <a:t>1000 results per request</a:t>
            </a:r>
            <a:r>
              <a:rPr lang="en-GB"/>
              <a:t> (every 15 minutes)</a:t>
            </a:r>
            <a:endParaRPr/>
          </a:p>
        </p:txBody>
      </p:sp>
      <p:pic>
        <p:nvPicPr>
          <p:cNvPr id="243" name="Google Shape;243;p19" title="Screenshot 2025-11-26 1347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839" y="3149875"/>
            <a:ext cx="6969075" cy="199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4572000" y="568500"/>
            <a:ext cx="4303200" cy="25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Must keep track of the </a:t>
            </a:r>
            <a:r>
              <a:rPr lang="en-GB" b="1">
                <a:solidFill>
                  <a:schemeClr val="dk1"/>
                </a:solidFill>
              </a:rPr>
              <a:t>next pagination token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>
                <a:solidFill>
                  <a:schemeClr val="dk1"/>
                </a:solidFill>
              </a:rPr>
              <a:t>Only </a:t>
            </a:r>
            <a:r>
              <a:rPr lang="en-GB" b="1">
                <a:solidFill>
                  <a:schemeClr val="dk1"/>
                </a:solidFill>
              </a:rPr>
              <a:t>861 out of 15,194 (5.67%)</a:t>
            </a:r>
            <a:r>
              <a:rPr lang="en-GB">
                <a:solidFill>
                  <a:schemeClr val="dk1"/>
                </a:solidFill>
              </a:rPr>
              <a:t> tweets are related to the top 10 tech stocks from the 6 influencers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0" y="1362254"/>
            <a:ext cx="3798900" cy="3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 Graph Structure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(:Person {id, username, name})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 -[:POSTED]-&gt; (:Tweet {id, text,      </a:t>
            </a:r>
            <a:endParaRPr sz="1400"/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   created_at,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  			              like_count,</a:t>
            </a:r>
            <a:endParaRPr sz="14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             retweet_count,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                                          reply_count,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                                          quote_count, </a:t>
            </a:r>
            <a:endParaRPr sz="1400"/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   lang})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(:Tweet)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 -[:MENTIONS]-&gt;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   (:Stock {symbol})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250" name="Google Shape;250;p20" title="knowledge_grap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618" y="0"/>
            <a:ext cx="55353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3029125" y="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Stocks &amp; Influencer Graphs</a:t>
            </a:r>
            <a:endParaRPr/>
          </a:p>
        </p:txBody>
      </p:sp>
      <p:pic>
        <p:nvPicPr>
          <p:cNvPr id="256" name="Google Shape;256;p21" title="visualisa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081" y="0"/>
            <a:ext cx="356519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 title="visualisation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88300" y="629575"/>
            <a:ext cx="8611324" cy="473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 Influencer Tweets Database</a:t>
            </a:r>
            <a:endParaRPr/>
          </a:p>
        </p:txBody>
      </p:sp>
      <p:sp>
        <p:nvSpPr>
          <p:cNvPr id="263" name="Google Shape;263;p22"/>
          <p:cNvSpPr txBox="1">
            <a:spLocks noGrp="1"/>
          </p:cNvSpPr>
          <p:nvPr>
            <p:ph type="body" idx="1"/>
          </p:nvPr>
        </p:nvSpPr>
        <p:spPr>
          <a:xfrm>
            <a:off x="1297500" y="1308050"/>
            <a:ext cx="6739200" cy="3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Purpose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Stores all influencer tweets related to tech stocks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Provides social sentiment + tweet frequency for each stock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Key Tables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users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→ influencer details (id, username, name)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→ tweet text, timestamp, engagement metrics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stocks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→ list of 10 tracked tech stock symbols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tweet_stocks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→ links tweets to mentioned stocks (many-to-many)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GB" b="1">
                <a:latin typeface="Arial"/>
                <a:ea typeface="Arial"/>
                <a:cs typeface="Arial"/>
                <a:sym typeface="Arial"/>
              </a:rPr>
              <a:t>Why It’s Important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Enables daily sentiment scoring using FinBERT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Tracks tweet volume over time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GB" sz="1100">
                <a:latin typeface="Arial"/>
                <a:ea typeface="Arial"/>
                <a:cs typeface="Arial"/>
                <a:sym typeface="Arial"/>
              </a:rPr>
              <a:t>Allows correlation between influencer activity &amp; stock price movement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 Prices Databases (Combined)</a:t>
            </a:r>
            <a:endParaRPr/>
          </a:p>
        </p:txBody>
      </p:sp>
      <p:sp>
        <p:nvSpPr>
          <p:cNvPr id="269" name="Google Shape;269;p23"/>
          <p:cNvSpPr txBox="1">
            <a:spLocks noGrp="1"/>
          </p:cNvSpPr>
          <p:nvPr>
            <p:ph type="body" idx="1"/>
          </p:nvPr>
        </p:nvSpPr>
        <p:spPr>
          <a:xfrm>
            <a:off x="1297500" y="1418900"/>
            <a:ext cx="5641800" cy="29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The main database containing all historical stock price data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Includes daily OHLC values (open, high, low, close, adj close, volume)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Covers 10 major tech companies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Serves as the source for creating both: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StocksTraining.db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(2024 data)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StocksTesting.db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(2025 data)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Used for computing returns, volatility, and merging with sentiment.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 i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All Databases Work Together</a:t>
            </a:r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body" idx="1"/>
          </p:nvPr>
        </p:nvSpPr>
        <p:spPr>
          <a:xfrm>
            <a:off x="1297500" y="1583385"/>
            <a:ext cx="4743900" cy="41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Tweets DB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→ gives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influencer tweets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daily sentiment score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tweet frequency per stock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 b="1">
                <a:latin typeface="Arial"/>
                <a:ea typeface="Arial"/>
                <a:cs typeface="Arial"/>
                <a:sym typeface="Arial"/>
              </a:rPr>
              <a:t>Stock Prices DB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→ gives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daily returns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price change percentages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4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2390950" y="1084775"/>
            <a:ext cx="27054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5"/>
          <p:cNvSpPr txBox="1">
            <a:spLocks noGrp="1"/>
          </p:cNvSpPr>
          <p:nvPr>
            <p:ph type="body" idx="1"/>
          </p:nvPr>
        </p:nvSpPr>
        <p:spPr>
          <a:xfrm>
            <a:off x="1629380" y="3158400"/>
            <a:ext cx="54828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GB" b="1" u="sng">
                <a:latin typeface="Arial"/>
                <a:ea typeface="Arial"/>
                <a:cs typeface="Arial"/>
                <a:sym typeface="Arial"/>
              </a:rPr>
              <a:t>Number of Tweets per Stock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 b="1">
                <a:latin typeface="Arial"/>
                <a:ea typeface="Arial"/>
                <a:cs typeface="Arial"/>
                <a:sym typeface="Arial"/>
              </a:rPr>
              <a:t>TSLA and NVDA have the highest tweet counts, AAPL is moderate, and the rest show low engagement.</a:t>
            </a:r>
            <a:endParaRPr sz="1200"/>
          </a:p>
        </p:txBody>
      </p:sp>
      <p:pic>
        <p:nvPicPr>
          <p:cNvPr id="282" name="Google Shape;2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380" y="215750"/>
            <a:ext cx="5885245" cy="29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1096</Words>
  <Application>Microsoft Office PowerPoint</Application>
  <PresentationFormat>On-screen Show (16:9)</PresentationFormat>
  <Paragraphs>243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Montserrat Medium</vt:lpstr>
      <vt:lpstr>Montserrat</vt:lpstr>
      <vt:lpstr>Times New Roman</vt:lpstr>
      <vt:lpstr>Lato</vt:lpstr>
      <vt:lpstr>Focus</vt:lpstr>
      <vt:lpstr>The Influence of Tweets on the Stock Market Price</vt:lpstr>
      <vt:lpstr>Sources of Our Data</vt:lpstr>
      <vt:lpstr>Data Collection Challenges </vt:lpstr>
      <vt:lpstr>Knowledge Graph Structure  (:Person {id, username, name})   -[:POSTED]-&gt; (:Tweet {id, text,           created_at,                     like_count,               retweet_count,                                            reply_count,                                            quote_count,      lang})  (:Tweet)   -[:MENTIONS]-&gt;     (:Stock {symbol}) </vt:lpstr>
      <vt:lpstr>Stocks &amp; Influencer Graphs</vt:lpstr>
      <vt:lpstr>Stock Influencer Tweets Database</vt:lpstr>
      <vt:lpstr>Stock Prices Databases (Combined)</vt:lpstr>
      <vt:lpstr>How All Databases Work Together</vt:lpstr>
      <vt:lpstr>PowerPoint Presentation</vt:lpstr>
      <vt:lpstr>PowerPoint Presentation</vt:lpstr>
      <vt:lpstr>MATCH (p:Person) - [post:POSTED] -&gt; (t:Tweet) - [m:MENTIONS] -&gt; (s:Stock)  RETURN p, post, t, m; </vt:lpstr>
      <vt:lpstr> MATCH (t:Tweet) - [m:MENTIONS] -&gt; (s:Stock) WHERE t.retweet_count &gt; 500  RETURN t, m, s;</vt:lpstr>
      <vt:lpstr>MATCH (p:Person) - [post:POSTED] -&gt; (t:Tweet) - [m:MENTIONS] -&gt; (s:Stock) WHERE t.retweet_count &gt; 500  RETURN p, post, t, m, s;</vt:lpstr>
      <vt:lpstr>Analysis Methodology</vt:lpstr>
      <vt:lpstr>Tweets Sentiment and Stock Price Change Correlation</vt:lpstr>
      <vt:lpstr>Granger Causality Test</vt:lpstr>
      <vt:lpstr>GARCH Model (Generalized Autoregressive Conditional Heteroskedasticity Model)</vt:lpstr>
      <vt:lpstr>GARCH Model Result</vt:lpstr>
      <vt:lpstr>Analysis Challenges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dai ngo</cp:lastModifiedBy>
  <cp:revision>1</cp:revision>
  <dcterms:modified xsi:type="dcterms:W3CDTF">2026-02-10T06:14:39Z</dcterms:modified>
</cp:coreProperties>
</file>